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85" r:id="rId2"/>
  </p:sldIdLst>
  <p:sldSz cx="9906000" cy="6858000" type="A4"/>
  <p:notesSz cx="6807200" cy="9939338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  <a:srgbClr val="CCECFF"/>
    <a:srgbClr val="007686"/>
    <a:srgbClr val="008582"/>
    <a:srgbClr val="009999"/>
    <a:srgbClr val="FFFF99"/>
    <a:srgbClr val="CCFFFF"/>
    <a:srgbClr val="4087C8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93" autoAdjust="0"/>
    <p:restoredTop sz="91547" autoAdjust="0"/>
  </p:normalViewPr>
  <p:slideViewPr>
    <p:cSldViewPr snapToGrid="0" showGuides="1">
      <p:cViewPr varScale="1">
        <p:scale>
          <a:sx n="85" d="100"/>
          <a:sy n="85" d="100"/>
        </p:scale>
        <p:origin x="324" y="90"/>
      </p:cViewPr>
      <p:guideLst>
        <p:guide orient="horz" pos="3024"/>
        <p:guide pos="4032"/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1" y="1"/>
            <a:ext cx="2950375" cy="498966"/>
          </a:xfrm>
          <a:prstGeom prst="rect">
            <a:avLst/>
          </a:prstGeom>
        </p:spPr>
        <p:txBody>
          <a:bodyPr vert="horz" lIns="91933" tIns="45961" rIns="91933" bIns="4596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8966"/>
          </a:xfrm>
          <a:prstGeom prst="rect">
            <a:avLst/>
          </a:prstGeom>
        </p:spPr>
        <p:txBody>
          <a:bodyPr vert="horz" lIns="91933" tIns="45961" rIns="91933" bIns="45961" rtlCol="0"/>
          <a:lstStyle>
            <a:lvl1pPr algn="r">
              <a:defRPr sz="1300"/>
            </a:lvl1pPr>
          </a:lstStyle>
          <a:p>
            <a:fld id="{3955CD86-5366-4A80-8E87-256210AA1908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33" tIns="45961" rIns="91933" bIns="459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55" y="4783361"/>
            <a:ext cx="5446723" cy="3913364"/>
          </a:xfrm>
          <a:prstGeom prst="rect">
            <a:avLst/>
          </a:prstGeom>
        </p:spPr>
        <p:txBody>
          <a:bodyPr vert="horz" lIns="91933" tIns="45961" rIns="91933" bIns="459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1" y="9440375"/>
            <a:ext cx="2950375" cy="498966"/>
          </a:xfrm>
          <a:prstGeom prst="rect">
            <a:avLst/>
          </a:prstGeom>
        </p:spPr>
        <p:txBody>
          <a:bodyPr vert="horz" lIns="91933" tIns="45961" rIns="91933" bIns="4596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5"/>
            <a:ext cx="2950374" cy="498966"/>
          </a:xfrm>
          <a:prstGeom prst="rect">
            <a:avLst/>
          </a:prstGeom>
        </p:spPr>
        <p:txBody>
          <a:bodyPr vert="horz" lIns="91933" tIns="45961" rIns="91933" bIns="45961" rtlCol="0" anchor="b"/>
          <a:lstStyle>
            <a:lvl1pPr algn="r">
              <a:defRPr sz="1300"/>
            </a:lvl1pPr>
          </a:lstStyle>
          <a:p>
            <a:fld id="{09429339-997F-4A3F-8FE8-8A331BF28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3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29339-997F-4A3F-8FE8-8A331BF28C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31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500"/>
            </a:lvl1pPr>
            <a:lvl2pPr marL="478908" indent="0" algn="ctr">
              <a:buNone/>
              <a:defRPr sz="2100"/>
            </a:lvl2pPr>
            <a:lvl3pPr marL="957816" indent="0" algn="ctr">
              <a:buNone/>
              <a:defRPr sz="1900"/>
            </a:lvl3pPr>
            <a:lvl4pPr marL="1436724" indent="0" algn="ctr">
              <a:buNone/>
              <a:defRPr sz="1700"/>
            </a:lvl4pPr>
            <a:lvl5pPr marL="1915631" indent="0" algn="ctr">
              <a:buNone/>
              <a:defRPr sz="1700"/>
            </a:lvl5pPr>
            <a:lvl6pPr marL="2394539" indent="0" algn="ctr">
              <a:buNone/>
              <a:defRPr sz="1700"/>
            </a:lvl6pPr>
            <a:lvl7pPr marL="2873447" indent="0" algn="ctr">
              <a:buNone/>
              <a:defRPr sz="1700"/>
            </a:lvl7pPr>
            <a:lvl8pPr marL="3352355" indent="0" algn="ctr">
              <a:buNone/>
              <a:defRPr sz="1700"/>
            </a:lvl8pPr>
            <a:lvl9pPr marL="3831263" indent="0" algn="ctr">
              <a:buNone/>
              <a:defRPr sz="17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4EE6-4B19-489A-813E-0DD80552A29C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36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2CFD4-335F-480F-B50F-97ED3FB1A36D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E76F-C1FF-4745-AF10-DBB3C8675CA8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1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B94F-D2CD-481A-BA7E-EB61D716237D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98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789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2F1-DAB1-4768-8209-0088C8AAA68C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56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D77A8-B822-4540-8134-AE7B41590E49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0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1E643-5EC6-41C5-8A87-213E870B9D19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E880-BE32-43D6-A2C6-E87C6F6A9BD5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3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077E-8E23-485A-AD7B-C904284C9F14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6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D878-203C-4510-8681-FF277367DC19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3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DA9E-5E81-4DC3-A911-3BBF349144A0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32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68415" tIns="34208" rIns="68415" bIns="34208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68415" tIns="34208" rIns="68415" bIns="34208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B5C11-CA66-42E8-BF41-11A7DB8CF8E8}" type="datetime1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23339" y="6574066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r">
              <a:defRPr sz="1300">
                <a:solidFill>
                  <a:schemeClr val="tx1"/>
                </a:solidFill>
              </a:defRPr>
            </a:lvl1pPr>
          </a:lstStyle>
          <a:p>
            <a:fld id="{D009FA11-FF96-483E-BBFA-EBB33B900B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25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57816" rtl="0" eaLnBrk="1" latinLnBrk="0" hangingPunct="1">
        <a:lnSpc>
          <a:spcPct val="90000"/>
        </a:lnSpc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454" indent="-239454" algn="l" defTabSz="957816" rtl="0" eaLnBrk="1" latinLnBrk="0" hangingPunct="1">
        <a:lnSpc>
          <a:spcPct val="90000"/>
        </a:lnSpc>
        <a:spcBef>
          <a:spcPts val="1047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18362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91290" y="552498"/>
            <a:ext cx="5364724" cy="6195060"/>
          </a:xfrm>
          <a:prstGeom prst="roundRect">
            <a:avLst>
              <a:gd name="adj" fmla="val 2166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98493" y="891380"/>
            <a:ext cx="5357519" cy="1048319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marL="266700" indent="-266700">
              <a:tabLst>
                <a:tab pos="266700" algn="l"/>
              </a:tabLst>
            </a:pPr>
            <a:r>
              <a:rPr lang="ja-JP" altLang="en-US" sz="1200" i="1" dirty="0"/>
              <a:t>○　避難判断などの課題とその要因、実証実験を実施することで貴市町村にて生じるメリットについて、簡潔に記載ください。</a:t>
            </a:r>
            <a:endParaRPr lang="en-US" altLang="ja-JP" sz="1200" i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277463" y="4600448"/>
            <a:ext cx="4973698" cy="201170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実証実験を実施するメリット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903125" y="5895432"/>
            <a:ext cx="1278560" cy="655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等</a:t>
            </a:r>
            <a:endParaRPr kumimoji="1" lang="ja-JP" altLang="en-US" dirty="0">
              <a:solidFill>
                <a:srgbClr val="0066FF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84100" y="1371599"/>
            <a:ext cx="4973699" cy="2993508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避難判断に対する課題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106281" y="3137419"/>
            <a:ext cx="1082952" cy="291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等</a:t>
            </a:r>
            <a:endParaRPr kumimoji="1" lang="ja-JP" altLang="en-US" dirty="0">
              <a:solidFill>
                <a:srgbClr val="0066FF"/>
              </a:solidFill>
            </a:endParaRPr>
          </a:p>
        </p:txBody>
      </p:sp>
      <p:sp>
        <p:nvSpPr>
          <p:cNvPr id="275" name="角丸四角形 274"/>
          <p:cNvSpPr/>
          <p:nvPr/>
        </p:nvSpPr>
        <p:spPr>
          <a:xfrm>
            <a:off x="5550933" y="552500"/>
            <a:ext cx="4256573" cy="3619450"/>
          </a:xfrm>
          <a:prstGeom prst="roundRect">
            <a:avLst>
              <a:gd name="adj" fmla="val 1439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4" name="角丸四角形 293"/>
          <p:cNvSpPr/>
          <p:nvPr/>
        </p:nvSpPr>
        <p:spPr>
          <a:xfrm>
            <a:off x="5550247" y="4303202"/>
            <a:ext cx="4256573" cy="2444356"/>
          </a:xfrm>
          <a:prstGeom prst="roundRect">
            <a:avLst>
              <a:gd name="adj" fmla="val 2166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9" name="正方形/長方形 188"/>
          <p:cNvSpPr/>
          <p:nvPr/>
        </p:nvSpPr>
        <p:spPr>
          <a:xfrm>
            <a:off x="5581699" y="891380"/>
            <a:ext cx="4127535" cy="737395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marL="266700" indent="-266700"/>
            <a:r>
              <a:rPr lang="ja-JP" altLang="en-US" sz="1200" i="1" dirty="0"/>
              <a:t>○　他の市区町村のモデルとなり得ると考える、貴市区町村の特徴（地形・地勢特性・災害種別・想定規模）について具体的に記載ください</a:t>
            </a:r>
          </a:p>
          <a:p>
            <a:pPr marL="266700" indent="-266700"/>
            <a:r>
              <a:rPr lang="ja-JP" altLang="en-US" sz="1200" i="1" dirty="0"/>
              <a:t>。　　</a:t>
            </a:r>
            <a:endParaRPr lang="en-US" altLang="ja-JP" sz="1200" i="1" dirty="0"/>
          </a:p>
        </p:txBody>
      </p:sp>
      <p:sp>
        <p:nvSpPr>
          <p:cNvPr id="200" name="正方形/長方形 199"/>
          <p:cNvSpPr/>
          <p:nvPr/>
        </p:nvSpPr>
        <p:spPr>
          <a:xfrm>
            <a:off x="5571198" y="4600448"/>
            <a:ext cx="4044488" cy="504952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marL="180975" indent="-180975"/>
            <a:r>
              <a:rPr lang="ja-JP" altLang="en-US" sz="1200" i="1" dirty="0"/>
              <a:t>○　想定している将来の活用方策について記述</a:t>
            </a:r>
            <a:r>
              <a:rPr lang="ja-JP" altLang="ja-JP" sz="1200" i="1" dirty="0"/>
              <a:t>して</a:t>
            </a:r>
            <a:r>
              <a:rPr lang="ja-JP" altLang="en-US" sz="1200" i="1" dirty="0"/>
              <a:t>くだ</a:t>
            </a:r>
            <a:r>
              <a:rPr lang="ja-JP" altLang="ja-JP" sz="1200" i="1" dirty="0"/>
              <a:t>さい</a:t>
            </a:r>
            <a:r>
              <a:rPr lang="ja-JP" altLang="en-US" sz="1200" i="1" dirty="0"/>
              <a:t>。</a:t>
            </a:r>
            <a:endParaRPr lang="en-US" altLang="ja-JP" sz="1200" i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5696581" y="1492967"/>
            <a:ext cx="3944505" cy="2530935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市区町村</a:t>
            </a:r>
            <a:r>
              <a:rPr lang="ja-JP" altLang="en-US">
                <a:solidFill>
                  <a:srgbClr val="0066FF"/>
                </a:solidFill>
              </a:rPr>
              <a:t>の特徴</a:t>
            </a:r>
            <a:endParaRPr lang="en-US" altLang="ja-JP">
              <a:solidFill>
                <a:srgbClr val="0066FF"/>
              </a:solidFill>
            </a:endParaRPr>
          </a:p>
          <a:p>
            <a:pPr algn="ctr"/>
            <a:r>
              <a:rPr lang="ja-JP" altLang="en-US">
                <a:solidFill>
                  <a:srgbClr val="0066FF"/>
                </a:solidFill>
              </a:rPr>
              <a:t>地形</a:t>
            </a:r>
            <a:r>
              <a:rPr lang="ja-JP" altLang="en-US" dirty="0">
                <a:solidFill>
                  <a:srgbClr val="0066FF"/>
                </a:solidFill>
              </a:rPr>
              <a:t>・地勢特性・災害種別・想定規模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696581" y="4931852"/>
            <a:ext cx="3944505" cy="16803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想定している将来イメージ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0" y="15161"/>
            <a:ext cx="4267200" cy="411429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>
            <a:defPPr>
              <a:defRPr lang="ja-JP"/>
            </a:defPPr>
            <a:lvl1pPr algn="ctr">
              <a:defRPr sz="120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ja-JP" altLang="en-US" sz="1800" dirty="0"/>
              <a:t>都道府県（　　　　　）　市区町村（　　　　　　）</a:t>
            </a:r>
            <a:endParaRPr lang="en-US" altLang="ja-JP" sz="18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F27B4A9-9027-45EC-B220-94F8C21EC51C}"/>
              </a:ext>
            </a:extLst>
          </p:cNvPr>
          <p:cNvSpPr txBox="1"/>
          <p:nvPr/>
        </p:nvSpPr>
        <p:spPr>
          <a:xfrm>
            <a:off x="4267200" y="15161"/>
            <a:ext cx="5638800" cy="411429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>
            <a:defPPr>
              <a:defRPr lang="ja-JP"/>
            </a:defPPr>
            <a:lvl1pPr algn="ctr">
              <a:defRPr sz="120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ja-JP" altLang="en-US" sz="1800" dirty="0"/>
              <a:t> </a:t>
            </a:r>
            <a:r>
              <a:rPr lang="ja-JP" altLang="en-US" sz="2400" dirty="0"/>
              <a:t>応募申請書（概要）</a:t>
            </a:r>
            <a:endParaRPr lang="en-US" altLang="ja-JP" sz="2400" dirty="0"/>
          </a:p>
        </p:txBody>
      </p:sp>
      <p:sp>
        <p:nvSpPr>
          <p:cNvPr id="80" name="角丸四角形 79"/>
          <p:cNvSpPr/>
          <p:nvPr/>
        </p:nvSpPr>
        <p:spPr>
          <a:xfrm>
            <a:off x="196079" y="601517"/>
            <a:ext cx="3707046" cy="262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避難判断などの課題、実証実験実施のメリットなど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02898" y="66485"/>
            <a:ext cx="72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様式２</a:t>
            </a:r>
          </a:p>
        </p:txBody>
      </p:sp>
      <p:sp>
        <p:nvSpPr>
          <p:cNvPr id="277" name="角丸四角形 276"/>
          <p:cNvSpPr/>
          <p:nvPr/>
        </p:nvSpPr>
        <p:spPr>
          <a:xfrm>
            <a:off x="5671181" y="601517"/>
            <a:ext cx="1873249" cy="262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市区町村の特徴</a:t>
            </a:r>
          </a:p>
        </p:txBody>
      </p:sp>
      <p:sp>
        <p:nvSpPr>
          <p:cNvPr id="186" name="角丸四角形 185"/>
          <p:cNvSpPr/>
          <p:nvPr/>
        </p:nvSpPr>
        <p:spPr>
          <a:xfrm>
            <a:off x="5656339" y="4365107"/>
            <a:ext cx="2525933" cy="26169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システム導入後の活用方策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07AE91D-31D6-4C23-BD73-2ABFC84F47C6}"/>
              </a:ext>
            </a:extLst>
          </p:cNvPr>
          <p:cNvSpPr/>
          <p:nvPr/>
        </p:nvSpPr>
        <p:spPr>
          <a:xfrm>
            <a:off x="8532734" y="3137419"/>
            <a:ext cx="1082952" cy="291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等</a:t>
            </a:r>
          </a:p>
        </p:txBody>
      </p:sp>
    </p:spTree>
    <p:extLst>
      <p:ext uri="{BB962C8B-B14F-4D97-AF65-F5344CB8AC3E}">
        <p14:creationId xmlns:p14="http://schemas.microsoft.com/office/powerpoint/2010/main" val="2763706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2020-03-17T07:18:07Z</dcterms:created>
  <dcterms:modified xsi:type="dcterms:W3CDTF">2020-03-17T07:18:12Z</dcterms:modified>
</cp:coreProperties>
</file>